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9" r:id="rId3"/>
    <p:sldId id="261" r:id="rId4"/>
    <p:sldId id="262" r:id="rId5"/>
    <p:sldId id="263" r:id="rId6"/>
    <p:sldId id="264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8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61E4007-D327-4C69-A999-381D20C81656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CC53BB9-DB35-450F-9400-494748D0B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785926"/>
            <a:ext cx="72866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Wie</a:t>
            </a:r>
            <a:r>
              <a:rPr lang="en-US" sz="66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schreibt</a:t>
            </a:r>
            <a:r>
              <a:rPr lang="en-US" sz="66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man </a:t>
            </a:r>
            <a:r>
              <a:rPr lang="en-US" sz="6600" b="1" dirty="0" err="1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Briefe</a:t>
            </a:r>
            <a:r>
              <a:rPr lang="en-US" sz="66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endParaRPr lang="ru-RU" sz="6600" b="1" dirty="0">
              <a:ln w="17780" cmpd="sng">
                <a:solidFill>
                  <a:srgbClr val="00B0F0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Рисунок 2" descr="3070552-0e2fc445982bb2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3143248"/>
            <a:ext cx="4000512" cy="290870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908720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24128" y="429217"/>
            <a:ext cx="2854624" cy="4795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Ort und Datum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3888" y="1007220"/>
            <a:ext cx="2854624" cy="563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chemeClr val="bg1"/>
                </a:solidFill>
              </a:rPr>
              <a:t>Anrede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7407" y="1772816"/>
            <a:ext cx="6986921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Brieftext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2017" y="3744464"/>
            <a:ext cx="6943876" cy="5211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chemeClr val="bg1"/>
                </a:solidFill>
              </a:rPr>
              <a:t>Schlusssatz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2017" y="4383106"/>
            <a:ext cx="4181691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 smtClean="0">
                <a:solidFill>
                  <a:schemeClr val="bg1"/>
                </a:solidFill>
              </a:rPr>
              <a:t>Grußformel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9396" y="5006298"/>
            <a:ext cx="3312368" cy="58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chemeClr val="bg1"/>
                </a:solidFill>
              </a:rPr>
              <a:t>Unterschrift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7407" y="5764485"/>
            <a:ext cx="6920141" cy="58294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rgbClr val="0070C0"/>
                </a:solidFill>
              </a:rPr>
              <a:t>PS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24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ontent.foto.mail.ru/mail/grinder-man/_animated/i-2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57166"/>
            <a:ext cx="6500857" cy="621510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1340768"/>
            <a:ext cx="47525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Ort (die Stadt)und </a:t>
            </a:r>
            <a:r>
              <a:rPr lang="de-DE" sz="2400" dirty="0"/>
              <a:t>Datum schreibt man auf der ersten Zeile </a:t>
            </a:r>
            <a:r>
              <a:rPr lang="de-DE" sz="2400" dirty="0" smtClean="0"/>
              <a:t>in</a:t>
            </a:r>
            <a:r>
              <a:rPr lang="ru-RU" sz="2400" dirty="0" smtClean="0"/>
              <a:t> </a:t>
            </a:r>
            <a:r>
              <a:rPr lang="de-DE" sz="2400" dirty="0" smtClean="0"/>
              <a:t>die rechte </a:t>
            </a:r>
            <a:r>
              <a:rPr lang="de-DE" sz="2400" dirty="0"/>
              <a:t>obere Ecke. Setze immer </a:t>
            </a:r>
            <a:r>
              <a:rPr lang="de-DE" sz="2400" dirty="0" smtClean="0"/>
              <a:t>ein</a:t>
            </a:r>
            <a:r>
              <a:rPr lang="ru-RU" sz="2400" dirty="0" smtClean="0"/>
              <a:t> </a:t>
            </a:r>
            <a:r>
              <a:rPr lang="de-DE" sz="2400" dirty="0" smtClean="0"/>
              <a:t>Komma </a:t>
            </a:r>
            <a:r>
              <a:rPr lang="de-DE" sz="2400" dirty="0"/>
              <a:t>zwischen Ort und Datum.</a:t>
            </a:r>
          </a:p>
          <a:p>
            <a:r>
              <a:rPr lang="de-DE" sz="2400" dirty="0"/>
              <a:t>Es gibt dem Empfänger Auskunft darüber, wo </a:t>
            </a:r>
            <a:r>
              <a:rPr lang="de-DE" sz="2400" dirty="0" smtClean="0"/>
              <a:t>und</a:t>
            </a:r>
            <a:r>
              <a:rPr lang="ru-RU" sz="2400" dirty="0" smtClean="0"/>
              <a:t> </a:t>
            </a:r>
            <a:r>
              <a:rPr lang="de-DE" sz="2400" dirty="0" smtClean="0"/>
              <a:t>wann </a:t>
            </a:r>
            <a:r>
              <a:rPr lang="de-DE" sz="2400" dirty="0"/>
              <a:t>du den Brief geschrieben hast.</a:t>
            </a:r>
          </a:p>
          <a:p>
            <a:endParaRPr lang="ru-RU" sz="2400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5036"/>
            <a:ext cx="287813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707232" y="476672"/>
            <a:ext cx="2304256" cy="720080"/>
          </a:xfrm>
          <a:prstGeom prst="wedgeRoundRectCallout">
            <a:avLst>
              <a:gd name="adj1" fmla="val 263563"/>
              <a:gd name="adj2" fmla="val 47525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339A66"/>
                </a:solidFill>
              </a:rPr>
              <a:t>2 Zeilen offen lassen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07232" y="5589240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PS. </a:t>
            </a:r>
            <a:r>
              <a:rPr lang="ru-RU" sz="2400" dirty="0" smtClean="0"/>
              <a:t> По </a:t>
            </a:r>
            <a:r>
              <a:rPr lang="ru-RU" sz="2400" dirty="0"/>
              <a:t>новым стандартам, принятым в Германии, число может писаться и так: 1999-05-22 или 99-05-22.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5081" y="2276872"/>
            <a:ext cx="3704855" cy="30469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i="1" dirty="0" smtClean="0"/>
              <a:t>Moskau</a:t>
            </a:r>
            <a:r>
              <a:rPr lang="de-DE" sz="2400" i="1" dirty="0"/>
              <a:t>, den 24.April 2009</a:t>
            </a:r>
            <a:endParaRPr lang="ru-RU" sz="2400" dirty="0"/>
          </a:p>
          <a:p>
            <a:r>
              <a:rPr lang="ru-RU" sz="2400" i="1" dirty="0"/>
              <a:t>Мо</a:t>
            </a:r>
            <a:r>
              <a:rPr lang="de-DE" sz="2400" i="1" dirty="0" err="1"/>
              <a:t>skau</a:t>
            </a:r>
            <a:r>
              <a:rPr lang="de-DE" sz="2400" i="1" dirty="0"/>
              <a:t>, den 24.April</a:t>
            </a:r>
            <a:endParaRPr lang="ru-RU" sz="2400" dirty="0"/>
          </a:p>
          <a:p>
            <a:r>
              <a:rPr lang="de-DE" sz="2400" b="1" i="1" dirty="0"/>
              <a:t>Moskau, 02.03.09</a:t>
            </a:r>
            <a:endParaRPr lang="ru-RU" sz="2400" b="1" dirty="0"/>
          </a:p>
          <a:p>
            <a:r>
              <a:rPr lang="de-DE" sz="2400" i="1" dirty="0"/>
              <a:t>Moskau, den 02.03.09</a:t>
            </a:r>
            <a:endParaRPr lang="ru-RU" sz="2400" dirty="0"/>
          </a:p>
          <a:p>
            <a:r>
              <a:rPr lang="de-DE" sz="2400" b="1" i="1" dirty="0"/>
              <a:t>Moskau, 5.Dez.2009</a:t>
            </a:r>
            <a:endParaRPr lang="ru-RU" sz="2400" b="1" dirty="0"/>
          </a:p>
          <a:p>
            <a:r>
              <a:rPr lang="de-DE" sz="2400" i="1" dirty="0"/>
              <a:t>Moskau, am 20.06.2009</a:t>
            </a:r>
            <a:endParaRPr lang="ru-RU" sz="2400" dirty="0"/>
          </a:p>
          <a:p>
            <a:r>
              <a:rPr lang="de-DE" sz="2400" i="1" dirty="0"/>
              <a:t>Moskau,</a:t>
            </a:r>
            <a:endParaRPr lang="ru-RU" sz="2400" dirty="0"/>
          </a:p>
          <a:p>
            <a:r>
              <a:rPr lang="de-DE" sz="2400" i="1" dirty="0"/>
              <a:t>im Juni </a:t>
            </a:r>
            <a:r>
              <a:rPr lang="de-DE" sz="2400" i="1" dirty="0" smtClean="0"/>
              <a:t>2009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70174"/>
            <a:ext cx="51692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Die Anrede – links (</a:t>
            </a:r>
            <a:r>
              <a:rPr lang="de-DE" sz="2400" dirty="0"/>
              <a:t>eine separate Zeile</a:t>
            </a:r>
            <a:r>
              <a:rPr lang="de-DE" sz="2400" dirty="0" smtClean="0"/>
              <a:t>). Nach </a:t>
            </a:r>
            <a:r>
              <a:rPr lang="de-DE" sz="2400" dirty="0"/>
              <a:t>der Anrede schreibt man kein </a:t>
            </a:r>
            <a:r>
              <a:rPr lang="de-DE" sz="2400" dirty="0" smtClean="0"/>
              <a:t>Komma. Ein </a:t>
            </a:r>
            <a:r>
              <a:rPr lang="de-DE" sz="2400" dirty="0"/>
              <a:t>Brief richtet sich an eine oder mehrere </a:t>
            </a:r>
            <a:r>
              <a:rPr lang="de-DE" sz="2400" dirty="0" smtClean="0"/>
              <a:t>bestimmte Personen</a:t>
            </a:r>
            <a:r>
              <a:rPr lang="de-DE" sz="2400" dirty="0"/>
              <a:t>. Je besser du sie kennst, umso </a:t>
            </a:r>
            <a:r>
              <a:rPr lang="de-DE" sz="2400" dirty="0" smtClean="0"/>
              <a:t>persönlicher kannst </a:t>
            </a:r>
            <a:r>
              <a:rPr lang="de-DE" sz="2400" dirty="0"/>
              <a:t>du sie ansprechen</a:t>
            </a:r>
            <a:r>
              <a:rPr lang="de-DE" sz="2400" dirty="0" smtClean="0"/>
              <a:t>.</a:t>
            </a:r>
            <a:endParaRPr lang="de-DE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9622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6376884" y="332656"/>
            <a:ext cx="2304256" cy="1137518"/>
          </a:xfrm>
          <a:prstGeom prst="wedgeRoundRectCallout">
            <a:avLst>
              <a:gd name="adj1" fmla="val -210689"/>
              <a:gd name="adj2" fmla="val 40433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00B050"/>
                </a:solidFill>
              </a:rPr>
              <a:t>1 Zeile offen lassen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8452" y="4149080"/>
            <a:ext cx="6264696" cy="23083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/>
              <a:t>Wenn du die Person</a:t>
            </a:r>
          </a:p>
          <a:p>
            <a:r>
              <a:rPr lang="de-DE" sz="2400" u="sng" dirty="0"/>
              <a:t>duzt</a:t>
            </a:r>
            <a:r>
              <a:rPr lang="de-DE" sz="2400" dirty="0"/>
              <a:t>:                                              </a:t>
            </a:r>
            <a:r>
              <a:rPr lang="de-DE" sz="2400" u="sng" dirty="0"/>
              <a:t>siezt</a:t>
            </a:r>
            <a:r>
              <a:rPr lang="de-DE" sz="2400" dirty="0"/>
              <a:t>:</a:t>
            </a:r>
          </a:p>
          <a:p>
            <a:r>
              <a:rPr lang="de-DE" sz="2400" i="1" dirty="0">
                <a:solidFill>
                  <a:srgbClr val="0070C0"/>
                </a:solidFill>
              </a:rPr>
              <a:t>Liebe Tina Liebe                     Frau Meier</a:t>
            </a:r>
          </a:p>
          <a:p>
            <a:r>
              <a:rPr lang="de-DE" sz="2400" i="1" dirty="0">
                <a:solidFill>
                  <a:srgbClr val="0070C0"/>
                </a:solidFill>
              </a:rPr>
              <a:t>Lieber David                     Lieber Herr Schneider</a:t>
            </a:r>
          </a:p>
          <a:p>
            <a:r>
              <a:rPr lang="de-DE" sz="2400" i="1" dirty="0">
                <a:solidFill>
                  <a:srgbClr val="0070C0"/>
                </a:solidFill>
              </a:rPr>
              <a:t>Hallo Jan                        Sehr geehrter Herr Frei</a:t>
            </a:r>
          </a:p>
          <a:p>
            <a:r>
              <a:rPr lang="de-DE" sz="2400" i="1" dirty="0">
                <a:solidFill>
                  <a:srgbClr val="0070C0"/>
                </a:solidFill>
              </a:rPr>
              <a:t>Hey Julia                      Sehr geehrte Frau Haller</a:t>
            </a:r>
            <a:endParaRPr lang="ru-RU" sz="2400" i="1" dirty="0">
              <a:solidFill>
                <a:srgbClr val="0070C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149080"/>
            <a:ext cx="725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614" y="1484784"/>
            <a:ext cx="740172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Die </a:t>
            </a:r>
            <a:r>
              <a:rPr lang="de-DE" sz="2400" dirty="0"/>
              <a:t>ersten zehn Wörter sind </a:t>
            </a:r>
            <a:endParaRPr lang="de-DE" sz="2400" dirty="0" smtClean="0"/>
          </a:p>
          <a:p>
            <a:r>
              <a:rPr lang="de-DE" sz="2400" dirty="0" smtClean="0"/>
              <a:t>die </a:t>
            </a:r>
            <a:r>
              <a:rPr lang="de-DE" sz="2400" dirty="0"/>
              <a:t>Wichtigsten, denn </a:t>
            </a:r>
            <a:r>
              <a:rPr lang="de-DE" sz="2400" dirty="0" smtClean="0"/>
              <a:t>sie wecken </a:t>
            </a:r>
            <a:r>
              <a:rPr lang="de-DE" sz="2400" dirty="0"/>
              <a:t>das Interesse des Lesers – oder auch </a:t>
            </a:r>
            <a:r>
              <a:rPr lang="de-DE" sz="2400" dirty="0" smtClean="0"/>
              <a:t>nicht. </a:t>
            </a:r>
            <a:endParaRPr lang="de-DE" sz="2400" dirty="0"/>
          </a:p>
          <a:p>
            <a:r>
              <a:rPr lang="de-DE" sz="2400" u="sng" dirty="0"/>
              <a:t>Zuerst</a:t>
            </a:r>
            <a:r>
              <a:rPr lang="de-DE" sz="2400" dirty="0"/>
              <a:t> beziehst du dich auf den erhaltenen Brief </a:t>
            </a:r>
            <a:r>
              <a:rPr lang="de-DE" sz="2400" dirty="0" smtClean="0"/>
              <a:t>und bedankst </a:t>
            </a:r>
            <a:r>
              <a:rPr lang="de-DE" sz="2400" dirty="0"/>
              <a:t>dich dafür.</a:t>
            </a:r>
          </a:p>
          <a:p>
            <a:r>
              <a:rPr lang="de-DE" sz="2400" u="sng" dirty="0"/>
              <a:t>Dann</a:t>
            </a:r>
            <a:r>
              <a:rPr lang="de-DE" sz="2400" dirty="0"/>
              <a:t> erzählst du deine Neuigkeiten und allerlei, </a:t>
            </a:r>
            <a:r>
              <a:rPr lang="de-DE" sz="2400" dirty="0" smtClean="0"/>
              <a:t>was der </a:t>
            </a:r>
            <a:r>
              <a:rPr lang="de-DE" sz="2400" dirty="0"/>
              <a:t>Leser erfahren soll. Beantworte seine </a:t>
            </a:r>
            <a:r>
              <a:rPr lang="de-DE" sz="2400" dirty="0" smtClean="0"/>
              <a:t>Fragen und </a:t>
            </a:r>
            <a:r>
              <a:rPr lang="de-DE" sz="2400" dirty="0"/>
              <a:t>stelle auch ihm neue Fragen.</a:t>
            </a:r>
          </a:p>
          <a:p>
            <a:endParaRPr lang="de-DE" sz="2000" dirty="0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83454" y="260648"/>
            <a:ext cx="252028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</a:rPr>
              <a:t>Brieftext/</a:t>
            </a:r>
            <a:r>
              <a:rPr lang="de-DE" sz="2800" dirty="0"/>
              <a:t> Briefanfang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580807" y="520983"/>
            <a:ext cx="2158543" cy="1351538"/>
          </a:xfrm>
          <a:prstGeom prst="wedgeRoundRectCallout">
            <a:avLst>
              <a:gd name="adj1" fmla="val -150567"/>
              <a:gd name="adj2" fmla="val 1787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>
                <a:solidFill>
                  <a:srgbClr val="00B050"/>
                </a:solidFill>
              </a:rPr>
              <a:t>zwischen </a:t>
            </a:r>
            <a:r>
              <a:rPr lang="de-DE" sz="2400" dirty="0">
                <a:solidFill>
                  <a:srgbClr val="00B050"/>
                </a:solidFill>
              </a:rPr>
              <a:t>den Abschnitten</a:t>
            </a:r>
          </a:p>
          <a:p>
            <a:r>
              <a:rPr lang="de-DE" sz="2400" dirty="0">
                <a:solidFill>
                  <a:srgbClr val="00B050"/>
                </a:solidFill>
              </a:rPr>
              <a:t>jeweils 1 </a:t>
            </a:r>
            <a:r>
              <a:rPr lang="de-DE" sz="2400" dirty="0" smtClean="0">
                <a:solidFill>
                  <a:srgbClr val="00B050"/>
                </a:solidFill>
              </a:rPr>
              <a:t>Zeile</a:t>
            </a:r>
            <a:endParaRPr lang="ru-RU" sz="2400" dirty="0" smtClean="0">
              <a:solidFill>
                <a:srgbClr val="00B050"/>
              </a:solidFill>
            </a:endParaRPr>
          </a:p>
          <a:p>
            <a:r>
              <a:rPr lang="de-DE" sz="2400" dirty="0" smtClean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B050"/>
                </a:solidFill>
              </a:rPr>
              <a:t>offen lassen.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44208" y="285293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359885" y="4181975"/>
            <a:ext cx="4168646" cy="23083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i="1" dirty="0">
                <a:solidFill>
                  <a:schemeClr val="accent1"/>
                </a:solidFill>
              </a:rPr>
              <a:t>Vielen Dank für deinen Brief. Euer Zoobesuch war ja echt spannend. Hoffentlich wird morgen unsere Schulreise auch so toll. Wir gehen</a:t>
            </a:r>
            <a:r>
              <a:rPr lang="de-DE" sz="2400" i="1" dirty="0" smtClean="0">
                <a:solidFill>
                  <a:schemeClr val="accent1"/>
                </a:solidFill>
              </a:rPr>
              <a:t>…</a:t>
            </a:r>
          </a:p>
          <a:p>
            <a:endParaRPr lang="de-DE" sz="2400" i="1" dirty="0">
              <a:solidFill>
                <a:schemeClr val="accent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28" y="6052592"/>
            <a:ext cx="725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Daran </a:t>
            </a:r>
            <a:r>
              <a:rPr lang="de-DE" sz="2400" dirty="0"/>
              <a:t>solltest du denken:</a:t>
            </a:r>
          </a:p>
          <a:p>
            <a:r>
              <a:rPr lang="de-DE" sz="2400" dirty="0"/>
              <a:t>- Gehe auf den Brief deines Brieffreundes ein.</a:t>
            </a:r>
          </a:p>
          <a:p>
            <a:r>
              <a:rPr lang="de-DE" sz="2400" dirty="0"/>
              <a:t>- Schreibe ihm über dich, von </a:t>
            </a:r>
            <a:r>
              <a:rPr lang="de-DE" sz="2400" u="sng" dirty="0"/>
              <a:t>deinen </a:t>
            </a:r>
            <a:r>
              <a:rPr lang="de-DE" sz="2400" u="sng" dirty="0" smtClean="0"/>
              <a:t>Erlebnissen</a:t>
            </a:r>
            <a:r>
              <a:rPr lang="de-DE" sz="2400" dirty="0" smtClean="0"/>
              <a:t>; achte </a:t>
            </a:r>
            <a:r>
              <a:rPr lang="de-DE" sz="2400" dirty="0"/>
              <a:t>dabei auf die Reihenfolge, damit er </a:t>
            </a:r>
            <a:r>
              <a:rPr lang="de-DE" sz="2400" dirty="0" smtClean="0"/>
              <a:t>auch versteht</a:t>
            </a:r>
            <a:r>
              <a:rPr lang="de-DE" sz="2400" dirty="0"/>
              <a:t>, was du ihm berichtest</a:t>
            </a:r>
            <a:r>
              <a:rPr lang="de-DE" sz="2400" dirty="0" smtClean="0"/>
              <a:t>. </a:t>
            </a:r>
            <a:r>
              <a:rPr lang="de-DE" sz="2400" u="sng" dirty="0"/>
              <a:t>Beantworte seine Fragen </a:t>
            </a:r>
            <a:r>
              <a:rPr lang="de-DE" sz="2400" dirty="0"/>
              <a:t>genau und ausführlich.</a:t>
            </a:r>
          </a:p>
          <a:p>
            <a:r>
              <a:rPr lang="de-DE" sz="2400" dirty="0" smtClean="0"/>
              <a:t> </a:t>
            </a:r>
            <a:r>
              <a:rPr lang="de-DE" sz="2400" dirty="0"/>
              <a:t>Stelle ihm auch </a:t>
            </a:r>
            <a:r>
              <a:rPr lang="de-DE" sz="2400" u="sng" dirty="0"/>
              <a:t>eigene </a:t>
            </a:r>
            <a:r>
              <a:rPr lang="de-DE" sz="2400" u="sng" dirty="0" smtClean="0"/>
              <a:t>Fragen</a:t>
            </a:r>
            <a:r>
              <a:rPr lang="de-DE" sz="2400" dirty="0" smtClean="0"/>
              <a:t>. Deine </a:t>
            </a:r>
            <a:r>
              <a:rPr lang="de-DE" sz="2400" dirty="0"/>
              <a:t>Erlebnisse, Antworten und Fragen </a:t>
            </a:r>
            <a:r>
              <a:rPr lang="de-DE" sz="2400" dirty="0" smtClean="0"/>
              <a:t>kannst du </a:t>
            </a:r>
            <a:r>
              <a:rPr lang="de-DE" sz="2400" dirty="0"/>
              <a:t>über den ganzen Brief </a:t>
            </a:r>
            <a:r>
              <a:rPr lang="de-DE" sz="2400" dirty="0" smtClean="0"/>
              <a:t>verteilen.</a:t>
            </a:r>
            <a:r>
              <a:rPr lang="ru-RU" sz="2400" dirty="0" smtClean="0"/>
              <a:t> </a:t>
            </a:r>
            <a:r>
              <a:rPr lang="de-DE" sz="2400" dirty="0" smtClean="0"/>
              <a:t>Versuche dabei</a:t>
            </a:r>
            <a:r>
              <a:rPr lang="de-DE" sz="2400" dirty="0"/>
              <a:t>, nicht von einem </a:t>
            </a:r>
            <a:r>
              <a:rPr lang="de-DE" sz="2400" dirty="0" smtClean="0"/>
              <a:t>Gedanken </a:t>
            </a:r>
            <a:r>
              <a:rPr lang="de-DE" sz="2400" dirty="0"/>
              <a:t>zum andern </a:t>
            </a:r>
            <a:r>
              <a:rPr lang="de-DE" sz="2400" dirty="0" smtClean="0"/>
              <a:t>zu hüpfen</a:t>
            </a:r>
            <a:r>
              <a:rPr lang="de-DE" sz="2400" dirty="0"/>
              <a:t>, sondern die einzelnen Themen </a:t>
            </a:r>
            <a:r>
              <a:rPr lang="de-DE" sz="2400" u="sng" dirty="0" smtClean="0"/>
              <a:t>mit geschickten </a:t>
            </a:r>
            <a:r>
              <a:rPr lang="de-DE" sz="2400" u="sng" dirty="0"/>
              <a:t>Überleitungen</a:t>
            </a:r>
            <a:r>
              <a:rPr lang="de-DE" sz="2400" dirty="0"/>
              <a:t> zu </a:t>
            </a:r>
            <a:r>
              <a:rPr lang="de-DE" sz="2400" dirty="0" smtClean="0"/>
              <a:t>verbinden </a:t>
            </a:r>
            <a:r>
              <a:rPr lang="de-DE" sz="2400" dirty="0"/>
              <a:t>und </a:t>
            </a:r>
            <a:r>
              <a:rPr lang="de-DE" sz="2400" u="sng" dirty="0"/>
              <a:t>wechselnde </a:t>
            </a:r>
            <a:r>
              <a:rPr lang="de-DE" sz="2400" u="sng" dirty="0" smtClean="0"/>
              <a:t>Satzanfänge </a:t>
            </a:r>
            <a:r>
              <a:rPr lang="de-DE" sz="2400" dirty="0" smtClean="0"/>
              <a:t>zu verwenden.</a:t>
            </a:r>
            <a:endParaRPr lang="ru-RU" sz="2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87824" y="404664"/>
            <a:ext cx="25202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</a:rPr>
              <a:t>Brieftext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5958508" y="368660"/>
            <a:ext cx="2880320" cy="1368152"/>
          </a:xfrm>
          <a:prstGeom prst="wedgeRoundRectCallout">
            <a:avLst>
              <a:gd name="adj1" fmla="val -120493"/>
              <a:gd name="adj2" fmla="val 17046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>
                <a:solidFill>
                  <a:srgbClr val="00B050"/>
                </a:solidFill>
              </a:rPr>
              <a:t>zwischen </a:t>
            </a:r>
            <a:r>
              <a:rPr lang="de-DE" sz="2400" dirty="0">
                <a:solidFill>
                  <a:srgbClr val="00B050"/>
                </a:solidFill>
              </a:rPr>
              <a:t>den Abschnitten</a:t>
            </a:r>
          </a:p>
          <a:p>
            <a:r>
              <a:rPr lang="de-DE" sz="2400" dirty="0">
                <a:solidFill>
                  <a:srgbClr val="00B050"/>
                </a:solidFill>
              </a:rPr>
              <a:t>jeweils 1 Zeile offen lassen.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8068" y="5301208"/>
            <a:ext cx="684076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de-DE" sz="2400" i="1" dirty="0" smtClean="0"/>
              <a:t>In dem vorletzten Satz darf man die Hoffnung auf zukünftigen Kontakte äußern. </a:t>
            </a:r>
          </a:p>
          <a:p>
            <a:pPr lvl="0"/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064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88840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Der </a:t>
            </a:r>
            <a:r>
              <a:rPr lang="de-DE" sz="2400" dirty="0"/>
              <a:t>Schlusssatz </a:t>
            </a:r>
            <a:r>
              <a:rPr lang="de-DE" sz="2400" dirty="0" smtClean="0"/>
              <a:t>(</a:t>
            </a:r>
            <a:r>
              <a:rPr lang="de-DE" sz="2400" dirty="0"/>
              <a:t>eine separate Zeile</a:t>
            </a:r>
            <a:r>
              <a:rPr lang="de-DE" sz="2400" dirty="0" smtClean="0"/>
              <a:t>). </a:t>
            </a:r>
            <a:r>
              <a:rPr lang="de-DE" sz="2400" dirty="0"/>
              <a:t>ist oft in die Zukunft gerichtet. </a:t>
            </a:r>
            <a:r>
              <a:rPr lang="de-DE" sz="2400" dirty="0" smtClean="0"/>
              <a:t>Man bittet </a:t>
            </a:r>
            <a:r>
              <a:rPr lang="de-DE" sz="2400" dirty="0"/>
              <a:t>um etwas oder dankt oder freut </a:t>
            </a:r>
            <a:r>
              <a:rPr lang="de-DE" sz="2400" dirty="0" smtClean="0"/>
              <a:t>sich. </a:t>
            </a:r>
          </a:p>
          <a:p>
            <a:endParaRPr lang="de-DE" sz="2400" i="1" dirty="0" smtClean="0">
              <a:solidFill>
                <a:schemeClr val="accent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2184486" cy="5211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chemeClr val="bg1"/>
                </a:solidFill>
              </a:rPr>
              <a:t>Schlusssatz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5597134" y="620688"/>
            <a:ext cx="3168352" cy="1008112"/>
          </a:xfrm>
          <a:prstGeom prst="wedgeRoundRectCallout">
            <a:avLst>
              <a:gd name="adj1" fmla="val -179105"/>
              <a:gd name="adj2" fmla="val 4831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rgbClr val="00B050"/>
                </a:solidFill>
              </a:rPr>
              <a:t>1 Zeile offen lassen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3855413"/>
            <a:ext cx="3456384" cy="23083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i="1" dirty="0">
                <a:solidFill>
                  <a:schemeClr val="accent1"/>
                </a:solidFill>
              </a:rPr>
              <a:t>Ich freue mich jetzt schon auf deinen Brief. </a:t>
            </a:r>
          </a:p>
          <a:p>
            <a:r>
              <a:rPr lang="de-DE" sz="2400" i="1" dirty="0">
                <a:solidFill>
                  <a:schemeClr val="accent1"/>
                </a:solidFill>
              </a:rPr>
              <a:t>Bitte schreibe bald.</a:t>
            </a:r>
          </a:p>
          <a:p>
            <a:r>
              <a:rPr lang="de-DE" sz="2400" i="1" dirty="0">
                <a:solidFill>
                  <a:schemeClr val="accent1"/>
                </a:solidFill>
              </a:rPr>
              <a:t>Ich hoffe, deine Erkältung geht schnell vorbei.</a:t>
            </a:r>
            <a:endParaRPr lang="ru-RU" sz="2400" i="1" dirty="0">
              <a:solidFill>
                <a:schemeClr val="accent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721" y="5766862"/>
            <a:ext cx="725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4541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336" y="1988840"/>
            <a:ext cx="38346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Nach </a:t>
            </a:r>
            <a:r>
              <a:rPr lang="de-DE" sz="2400" dirty="0"/>
              <a:t>der </a:t>
            </a:r>
            <a:r>
              <a:rPr lang="de-DE" sz="2400" dirty="0" smtClean="0"/>
              <a:t>Grußformel (</a:t>
            </a:r>
            <a:r>
              <a:rPr lang="de-DE" sz="2400" dirty="0"/>
              <a:t>eine separate Zeile</a:t>
            </a:r>
            <a:r>
              <a:rPr lang="de-DE" sz="2400" dirty="0" smtClean="0"/>
              <a:t>)schreibt </a:t>
            </a:r>
            <a:r>
              <a:rPr lang="de-DE" sz="2400" dirty="0"/>
              <a:t>man kein Satzzeichen.</a:t>
            </a:r>
          </a:p>
          <a:p>
            <a:r>
              <a:rPr lang="de-DE" sz="2400" dirty="0"/>
              <a:t>Es gibt unterschiedliche </a:t>
            </a:r>
            <a:r>
              <a:rPr lang="de-DE" sz="2400" dirty="0" smtClean="0"/>
              <a:t>Grußformeln. </a:t>
            </a:r>
            <a:r>
              <a:rPr lang="de-DE" sz="2400" dirty="0"/>
              <a:t>Sie </a:t>
            </a:r>
            <a:r>
              <a:rPr lang="de-DE" sz="2400" dirty="0" smtClean="0"/>
              <a:t>richten sich </a:t>
            </a:r>
            <a:r>
              <a:rPr lang="de-DE" sz="2400" dirty="0"/>
              <a:t>nach der Person, die den Brief erhält.</a:t>
            </a:r>
          </a:p>
          <a:p>
            <a:endParaRPr lang="de-DE" sz="2400" dirty="0" smtClean="0"/>
          </a:p>
          <a:p>
            <a:r>
              <a:rPr lang="de-DE" sz="2400" i="1" dirty="0">
                <a:solidFill>
                  <a:srgbClr val="0070C0"/>
                </a:solidFill>
              </a:rPr>
              <a:t>	</a:t>
            </a:r>
            <a:endParaRPr lang="ru-RU" sz="2400" i="1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980728"/>
            <a:ext cx="2449216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bg1"/>
                </a:solidFill>
              </a:rPr>
              <a:t>Grußformel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93" y="5682159"/>
            <a:ext cx="680864" cy="51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8" y="3515151"/>
            <a:ext cx="3456384" cy="26776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i="1" dirty="0">
                <a:solidFill>
                  <a:srgbClr val="0070C0"/>
                </a:solidFill>
              </a:rPr>
              <a:t>Herzliche </a:t>
            </a:r>
            <a:r>
              <a:rPr lang="de-DE" sz="2400" i="1" dirty="0" smtClean="0">
                <a:solidFill>
                  <a:srgbClr val="0070C0"/>
                </a:solidFill>
              </a:rPr>
              <a:t>Grüße </a:t>
            </a:r>
            <a:endParaRPr lang="de-DE" sz="2400" i="1" dirty="0">
              <a:solidFill>
                <a:srgbClr val="0070C0"/>
              </a:solidFill>
            </a:endParaRPr>
          </a:p>
          <a:p>
            <a:r>
              <a:rPr lang="de-DE" sz="2400" i="1" dirty="0">
                <a:solidFill>
                  <a:srgbClr val="0070C0"/>
                </a:solidFill>
              </a:rPr>
              <a:t>Freundliche </a:t>
            </a:r>
            <a:r>
              <a:rPr lang="de-DE" sz="2400" i="1" dirty="0" smtClean="0">
                <a:solidFill>
                  <a:srgbClr val="0070C0"/>
                </a:solidFill>
              </a:rPr>
              <a:t>Grüße</a:t>
            </a:r>
            <a:endParaRPr lang="de-DE" sz="2400" i="1" dirty="0">
              <a:solidFill>
                <a:srgbClr val="0070C0"/>
              </a:solidFill>
            </a:endParaRPr>
          </a:p>
          <a:p>
            <a:r>
              <a:rPr lang="de-DE" sz="2400" i="1" dirty="0">
                <a:solidFill>
                  <a:srgbClr val="0070C0"/>
                </a:solidFill>
              </a:rPr>
              <a:t>Liebe </a:t>
            </a:r>
            <a:r>
              <a:rPr lang="de-DE" sz="2400" i="1" dirty="0" smtClean="0">
                <a:solidFill>
                  <a:srgbClr val="0070C0"/>
                </a:solidFill>
              </a:rPr>
              <a:t>Grüße </a:t>
            </a:r>
            <a:endParaRPr lang="de-DE" sz="2400" i="1" dirty="0">
              <a:solidFill>
                <a:srgbClr val="0070C0"/>
              </a:solidFill>
            </a:endParaRPr>
          </a:p>
          <a:p>
            <a:r>
              <a:rPr lang="de-DE" sz="2400" i="1" dirty="0">
                <a:solidFill>
                  <a:srgbClr val="0070C0"/>
                </a:solidFill>
              </a:rPr>
              <a:t>Viele </a:t>
            </a:r>
            <a:r>
              <a:rPr lang="de-DE" sz="2400" i="1" dirty="0" smtClean="0">
                <a:solidFill>
                  <a:srgbClr val="0070C0"/>
                </a:solidFill>
              </a:rPr>
              <a:t>Grüße</a:t>
            </a:r>
            <a:endParaRPr lang="de-DE" sz="2400" i="1" dirty="0">
              <a:solidFill>
                <a:srgbClr val="0070C0"/>
              </a:solidFill>
            </a:endParaRPr>
          </a:p>
          <a:p>
            <a:r>
              <a:rPr lang="de-DE" sz="2400" i="1" dirty="0">
                <a:solidFill>
                  <a:srgbClr val="0070C0"/>
                </a:solidFill>
              </a:rPr>
              <a:t>Alles Liebe </a:t>
            </a:r>
          </a:p>
          <a:p>
            <a:r>
              <a:rPr lang="de-DE" sz="2400" i="1" dirty="0">
                <a:solidFill>
                  <a:srgbClr val="0070C0"/>
                </a:solidFill>
              </a:rPr>
              <a:t>Mit freundlichen </a:t>
            </a:r>
            <a:r>
              <a:rPr lang="de-DE" sz="2400" i="1" dirty="0" smtClean="0">
                <a:solidFill>
                  <a:srgbClr val="0070C0"/>
                </a:solidFill>
              </a:rPr>
              <a:t>Grüßen</a:t>
            </a:r>
            <a:endParaRPr lang="de-DE" sz="2400" i="1" dirty="0">
              <a:solidFill>
                <a:srgbClr val="0070C0"/>
              </a:solidFill>
            </a:endParaRPr>
          </a:p>
          <a:p>
            <a:r>
              <a:rPr lang="de-DE" sz="2400" i="1" dirty="0">
                <a:solidFill>
                  <a:srgbClr val="0070C0"/>
                </a:solidFill>
              </a:rPr>
              <a:t>Viele liebe Grüße</a:t>
            </a:r>
            <a:endParaRPr lang="ru-RU" sz="24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53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805" y="2204864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Dein </a:t>
            </a:r>
            <a:r>
              <a:rPr lang="de-DE" sz="2400" dirty="0"/>
              <a:t>Name </a:t>
            </a:r>
            <a:r>
              <a:rPr lang="de-DE" sz="2400" dirty="0" smtClean="0"/>
              <a:t>(</a:t>
            </a:r>
            <a:r>
              <a:rPr lang="de-DE" sz="2400" dirty="0"/>
              <a:t>eine separate Zeile). „ </a:t>
            </a:r>
            <a:r>
              <a:rPr lang="de-DE" sz="2400" dirty="0" smtClean="0"/>
              <a:t>Dein(e)“ darf man </a:t>
            </a:r>
            <a:r>
              <a:rPr lang="de-DE" sz="2400" dirty="0"/>
              <a:t>groß </a:t>
            </a:r>
            <a:r>
              <a:rPr lang="de-DE" sz="2400" dirty="0" smtClean="0"/>
              <a:t>oder klein schreiben.</a:t>
            </a:r>
          </a:p>
          <a:p>
            <a:r>
              <a:rPr lang="de-DE" sz="2400" dirty="0" smtClean="0"/>
              <a:t>Auch </a:t>
            </a:r>
            <a:r>
              <a:rPr lang="de-DE" sz="2400" dirty="0"/>
              <a:t>in Briefen, die du am Computer </a:t>
            </a:r>
            <a:r>
              <a:rPr lang="de-DE" sz="2400" dirty="0" smtClean="0"/>
              <a:t>schreibst, solltest </a:t>
            </a:r>
            <a:r>
              <a:rPr lang="de-DE" sz="2400" dirty="0"/>
              <a:t>du die Unterschrift von Hand und am </a:t>
            </a:r>
            <a:r>
              <a:rPr lang="de-DE" sz="2400" dirty="0" smtClean="0"/>
              <a:t>besten mit Kuli </a:t>
            </a:r>
            <a:r>
              <a:rPr lang="de-DE" sz="2400" dirty="0"/>
              <a:t>einsetzen.</a:t>
            </a:r>
            <a:endParaRPr lang="ru-RU" sz="2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591362"/>
            <a:ext cx="3312368" cy="58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Unterschrift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364088" y="591362"/>
            <a:ext cx="3401144" cy="1181454"/>
          </a:xfrm>
          <a:prstGeom prst="wedgeRoundRectCallout">
            <a:avLst>
              <a:gd name="adj1" fmla="val -179105"/>
              <a:gd name="adj2" fmla="val 4831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>
                <a:solidFill>
                  <a:srgbClr val="00B050"/>
                </a:solidFill>
              </a:rPr>
              <a:t>für </a:t>
            </a:r>
            <a:r>
              <a:rPr lang="de-DE" sz="2400" dirty="0">
                <a:solidFill>
                  <a:srgbClr val="00B050"/>
                </a:solidFill>
              </a:rPr>
              <a:t>die Unterschrift von </a:t>
            </a:r>
            <a:r>
              <a:rPr lang="de-DE" sz="2400" dirty="0" smtClean="0">
                <a:solidFill>
                  <a:srgbClr val="00B050"/>
                </a:solidFill>
              </a:rPr>
              <a:t>Hand 3 </a:t>
            </a:r>
            <a:r>
              <a:rPr lang="de-DE" sz="2400" dirty="0">
                <a:solidFill>
                  <a:srgbClr val="00B050"/>
                </a:solidFill>
              </a:rPr>
              <a:t>Zeilen offen lassen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9656" y="4635510"/>
            <a:ext cx="3744416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2400" i="1" dirty="0" err="1" smtClean="0">
                <a:solidFill>
                  <a:srgbClr val="0070C0"/>
                </a:solidFill>
              </a:rPr>
              <a:t>deine</a:t>
            </a:r>
            <a:r>
              <a:rPr lang="ru-RU" sz="2400" i="1" dirty="0" smtClean="0">
                <a:solidFill>
                  <a:srgbClr val="0070C0"/>
                </a:solidFill>
              </a:rPr>
              <a:t> Vika</a:t>
            </a:r>
            <a:r>
              <a:rPr lang="de-DE" sz="2400" i="1" dirty="0" smtClean="0">
                <a:solidFill>
                  <a:srgbClr val="0070C0"/>
                </a:solidFill>
              </a:rPr>
              <a:t>, dein Oleg</a:t>
            </a:r>
            <a:r>
              <a:rPr lang="ru-RU" sz="2400" i="1" dirty="0" smtClean="0">
                <a:solidFill>
                  <a:srgbClr val="0070C0"/>
                </a:solidFill>
              </a:rPr>
              <a:t> </a:t>
            </a:r>
            <a:endParaRPr lang="de-DE" sz="2400" i="1" dirty="0" smtClean="0">
              <a:solidFill>
                <a:srgbClr val="0070C0"/>
              </a:solidFill>
            </a:endParaRPr>
          </a:p>
          <a:p>
            <a:pPr lvl="0"/>
            <a:r>
              <a:rPr lang="de-DE" sz="2400" i="1" dirty="0" smtClean="0">
                <a:solidFill>
                  <a:srgbClr val="0070C0"/>
                </a:solidFill>
              </a:rPr>
              <a:t>oder</a:t>
            </a:r>
            <a:r>
              <a:rPr lang="ru-RU" sz="2400" i="1" dirty="0" smtClean="0">
                <a:solidFill>
                  <a:srgbClr val="0070C0"/>
                </a:solidFill>
              </a:rPr>
              <a:t>: </a:t>
            </a:r>
            <a:endParaRPr lang="de-DE" sz="2400" i="1" dirty="0" smtClean="0">
              <a:solidFill>
                <a:srgbClr val="0070C0"/>
              </a:solidFill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</a:rPr>
              <a:t>Deine Vika</a:t>
            </a:r>
            <a:r>
              <a:rPr lang="de-DE" sz="2400" i="1" dirty="0" smtClean="0">
                <a:solidFill>
                  <a:srgbClr val="0070C0"/>
                </a:solidFill>
              </a:rPr>
              <a:t>, Dein </a:t>
            </a:r>
            <a:r>
              <a:rPr lang="de-DE" sz="2400" i="1" dirty="0">
                <a:solidFill>
                  <a:srgbClr val="0070C0"/>
                </a:solidFill>
              </a:rPr>
              <a:t>Oleg</a:t>
            </a:r>
            <a:r>
              <a:rPr lang="ru-RU" sz="2400" i="1" dirty="0">
                <a:solidFill>
                  <a:srgbClr val="0070C0"/>
                </a:solidFill>
              </a:rPr>
              <a:t> </a:t>
            </a:r>
            <a:endParaRPr lang="ru-RU" sz="2400" dirty="0">
              <a:solidFill>
                <a:srgbClr val="0070C0"/>
              </a:solidFill>
            </a:endParaRPr>
          </a:p>
          <a:p>
            <a:endParaRPr lang="de-DE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7358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6324" y="2492896"/>
            <a:ext cx="4950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Das </a:t>
            </a:r>
            <a:r>
              <a:rPr lang="de-DE" sz="2400" dirty="0"/>
              <a:t>PS </a:t>
            </a:r>
            <a:r>
              <a:rPr lang="de-DE" sz="2400" dirty="0" smtClean="0"/>
              <a:t>(Postskriptum) </a:t>
            </a:r>
            <a:r>
              <a:rPr lang="de-DE" sz="2400" dirty="0"/>
              <a:t>ist freiwillig. Man schreibt </a:t>
            </a:r>
            <a:r>
              <a:rPr lang="de-DE" sz="2400" dirty="0" smtClean="0"/>
              <a:t>es, wenn </a:t>
            </a:r>
            <a:r>
              <a:rPr lang="de-DE" sz="2400" dirty="0"/>
              <a:t>einem am Schluss noch etwas einfällt.</a:t>
            </a:r>
          </a:p>
          <a:p>
            <a:endParaRPr lang="de-DE" sz="2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68" y="764704"/>
            <a:ext cx="2120189" cy="210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96324" y="1349152"/>
            <a:ext cx="2523548" cy="58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 smtClean="0"/>
              <a:t>Postskriptum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4869160"/>
            <a:ext cx="6336704" cy="1107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i="1" dirty="0">
                <a:solidFill>
                  <a:srgbClr val="0070C0"/>
                </a:solidFill>
              </a:rPr>
              <a:t>PS: Grüße bitte auch deine Lehrerin von mir</a:t>
            </a:r>
            <a:r>
              <a:rPr lang="de-DE" sz="2400" dirty="0" smtClean="0">
                <a:solidFill>
                  <a:srgbClr val="0070C0"/>
                </a:solidFill>
              </a:rPr>
              <a:t>.</a:t>
            </a:r>
          </a:p>
          <a:p>
            <a:endParaRPr lang="de-DE" sz="2400" dirty="0" smtClean="0">
              <a:solidFill>
                <a:srgbClr val="0070C0"/>
              </a:solidFill>
            </a:endParaRPr>
          </a:p>
          <a:p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221088"/>
            <a:ext cx="4977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dirty="0"/>
              <a:t>PS: </a:t>
            </a:r>
            <a:r>
              <a:rPr lang="de-DE" sz="2400" i="1" u="sng" dirty="0" smtClean="0"/>
              <a:t>Keine „rote Zeilen“ im Brief, bitte</a:t>
            </a:r>
            <a:r>
              <a:rPr lang="de-DE" sz="2400" dirty="0" smtClean="0"/>
              <a:t>!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0413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35" y="445103"/>
            <a:ext cx="863014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Раздел 4 (задание по письму)</a:t>
            </a:r>
          </a:p>
          <a:p>
            <a:r>
              <a:rPr lang="ru-RU" sz="2400" dirty="0" smtClean="0"/>
              <a:t>Для </a:t>
            </a:r>
            <a:r>
              <a:rPr lang="ru-RU" sz="2400" dirty="0"/>
              <a:t>ответа на задание С1 используйте отдельный лист.</a:t>
            </a:r>
          </a:p>
          <a:p>
            <a:r>
              <a:rPr lang="ru-RU" sz="2400" dirty="0"/>
              <a:t>При выполнении задания С1 особое внимание обратите на то, что </a:t>
            </a:r>
            <a:r>
              <a:rPr lang="ru-RU" sz="2400" dirty="0" smtClean="0"/>
              <a:t>Ваши</a:t>
            </a:r>
            <a:r>
              <a:rPr lang="de-DE" sz="2400" dirty="0" smtClean="0"/>
              <a:t> </a:t>
            </a:r>
            <a:r>
              <a:rPr lang="ru-RU" sz="2400" dirty="0" smtClean="0"/>
              <a:t>ответы </a:t>
            </a:r>
            <a:r>
              <a:rPr lang="ru-RU" sz="2400" dirty="0"/>
              <a:t>будут оцениваться только по записям, сделанным на </a:t>
            </a:r>
            <a:r>
              <a:rPr lang="ru-RU" sz="2400" dirty="0" smtClean="0"/>
              <a:t>отдельном</a:t>
            </a:r>
            <a:r>
              <a:rPr lang="de-DE" sz="2400" dirty="0" smtClean="0"/>
              <a:t> </a:t>
            </a:r>
            <a:r>
              <a:rPr lang="ru-RU" sz="2400" dirty="0" smtClean="0"/>
              <a:t>чистом </a:t>
            </a:r>
            <a:r>
              <a:rPr lang="ru-RU" sz="2400" dirty="0"/>
              <a:t>листе. Никакие записи черновика не будут учитываться экспертом.</a:t>
            </a:r>
          </a:p>
          <a:p>
            <a:r>
              <a:rPr lang="ru-RU" sz="2400" dirty="0"/>
              <a:t>Обратите внимание также на необходимость соблюдения указанного </a:t>
            </a:r>
            <a:r>
              <a:rPr lang="ru-RU" sz="2400" dirty="0" smtClean="0"/>
              <a:t>объёма письма</a:t>
            </a:r>
            <a:r>
              <a:rPr lang="ru-RU" sz="2400" dirty="0"/>
              <a:t>. Письма недостаточного объёма, а также часть текста </a:t>
            </a:r>
            <a:r>
              <a:rPr lang="ru-RU" sz="2400" dirty="0" smtClean="0"/>
              <a:t>письма, превышающая </a:t>
            </a:r>
            <a:r>
              <a:rPr lang="ru-RU" sz="2400" dirty="0"/>
              <a:t>требуемый объём, не оцениваются.</a:t>
            </a:r>
          </a:p>
          <a:p>
            <a:endParaRPr lang="ru-RU" sz="2400" dirty="0" smtClean="0"/>
          </a:p>
          <a:p>
            <a:r>
              <a:rPr lang="de-DE" sz="2400" dirty="0" smtClean="0"/>
              <a:t>Sie </a:t>
            </a:r>
            <a:r>
              <a:rPr lang="de-DE" sz="2400" dirty="0"/>
              <a:t>haben </a:t>
            </a:r>
            <a:r>
              <a:rPr lang="de-DE" sz="2400" b="1" dirty="0"/>
              <a:t>30 Minuten</a:t>
            </a:r>
            <a:r>
              <a:rPr lang="de-DE" sz="2400" dirty="0"/>
              <a:t>, um diese Aufgabe zu machen.</a:t>
            </a:r>
          </a:p>
          <a:p>
            <a:r>
              <a:rPr lang="ru-RU" sz="2400" dirty="0" smtClean="0"/>
              <a:t> </a:t>
            </a:r>
            <a:r>
              <a:rPr lang="de-DE" sz="2400" dirty="0" smtClean="0"/>
              <a:t>Sie </a:t>
            </a:r>
            <a:r>
              <a:rPr lang="de-DE" sz="2400" dirty="0"/>
              <a:t>haben einen Brief von Ihrem deutschen Brieffreund Leon bekommen</a:t>
            </a:r>
            <a:r>
              <a:rPr lang="de-DE" sz="2400" dirty="0" smtClean="0"/>
              <a:t>.</a:t>
            </a:r>
            <a:endParaRPr lang="ru-RU" sz="2400" dirty="0" smtClean="0"/>
          </a:p>
          <a:p>
            <a:endParaRPr lang="de-DE" sz="2400" i="1" dirty="0"/>
          </a:p>
        </p:txBody>
      </p:sp>
    </p:spTree>
    <p:extLst>
      <p:ext uri="{BB962C8B-B14F-4D97-AF65-F5344CB8AC3E}">
        <p14:creationId xmlns="" xmlns:p14="http://schemas.microsoft.com/office/powerpoint/2010/main" val="88746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96752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Критерии оценивания выполнения задания </a:t>
            </a:r>
            <a:r>
              <a:rPr lang="ru-RU" sz="2400" b="1" dirty="0" smtClean="0"/>
              <a:t>С1*</a:t>
            </a:r>
            <a:r>
              <a:rPr lang="de-DE" sz="2400" b="1" dirty="0" smtClean="0"/>
              <a:t> </a:t>
            </a:r>
            <a:r>
              <a:rPr lang="ru-RU" sz="2400" b="1" dirty="0" smtClean="0"/>
              <a:t>«</a:t>
            </a:r>
            <a:r>
              <a:rPr lang="ru-RU" sz="2400" b="1" dirty="0"/>
              <a:t>Личное письмо</a:t>
            </a:r>
            <a:r>
              <a:rPr lang="ru-RU" sz="2400" b="1" dirty="0" smtClean="0"/>
              <a:t>» (</a:t>
            </a:r>
            <a:r>
              <a:rPr lang="ru-RU" sz="2400" b="1" dirty="0"/>
              <a:t>Максимум 10 баллов)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24007" y="2492896"/>
            <a:ext cx="87404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sz="2400" dirty="0"/>
              <a:t>Задание С1 (личное письмо) оценивается по критериям </a:t>
            </a:r>
            <a:r>
              <a:rPr lang="ru-RU" sz="2400" dirty="0" smtClean="0"/>
              <a:t>К1–К4 (макс. кол-во </a:t>
            </a:r>
            <a:r>
              <a:rPr lang="ru-RU" sz="2400" dirty="0"/>
              <a:t>баллов – </a:t>
            </a:r>
            <a:r>
              <a:rPr lang="ru-RU" sz="2400" dirty="0">
                <a:solidFill>
                  <a:srgbClr val="FF0000"/>
                </a:solidFill>
              </a:rPr>
              <a:t>10</a:t>
            </a:r>
            <a:r>
              <a:rPr lang="ru-RU" sz="2400" dirty="0"/>
              <a:t>).</a:t>
            </a:r>
          </a:p>
          <a:p>
            <a:r>
              <a:rPr lang="ru-RU" sz="2400" dirty="0"/>
              <a:t>2. При получении учащимся </a:t>
            </a:r>
            <a:r>
              <a:rPr lang="ru-RU" sz="2400" dirty="0">
                <a:solidFill>
                  <a:srgbClr val="FF0000"/>
                </a:solidFill>
              </a:rPr>
              <a:t>0</a:t>
            </a:r>
            <a:r>
              <a:rPr lang="ru-RU" sz="2400" dirty="0"/>
              <a:t> баллов по критерию «Содержание» </a:t>
            </a:r>
            <a:r>
              <a:rPr lang="ru-RU" sz="2400" dirty="0" smtClean="0"/>
              <a:t>задание С1 </a:t>
            </a:r>
            <a:r>
              <a:rPr lang="ru-RU" sz="2400" dirty="0"/>
              <a:t>оценивается в </a:t>
            </a:r>
            <a:r>
              <a:rPr lang="ru-RU" sz="2400" dirty="0">
                <a:solidFill>
                  <a:srgbClr val="FF0000"/>
                </a:solidFill>
              </a:rPr>
              <a:t>0</a:t>
            </a:r>
            <a:r>
              <a:rPr lang="ru-RU" sz="2400" dirty="0"/>
              <a:t> баллов.</a:t>
            </a:r>
          </a:p>
          <a:p>
            <a:r>
              <a:rPr lang="ru-RU" sz="2400" dirty="0"/>
              <a:t>3. Если объём письма менее 90 слов, то задание оценивается в </a:t>
            </a:r>
            <a:r>
              <a:rPr lang="ru-RU" sz="2400" dirty="0">
                <a:solidFill>
                  <a:srgbClr val="FF0000"/>
                </a:solidFill>
              </a:rPr>
              <a:t>0</a:t>
            </a:r>
            <a:r>
              <a:rPr lang="ru-RU" sz="2400" dirty="0"/>
              <a:t> </a:t>
            </a:r>
            <a:r>
              <a:rPr lang="ru-RU" sz="2400" dirty="0" smtClean="0"/>
              <a:t>баллов. Если </a:t>
            </a:r>
            <a:r>
              <a:rPr lang="ru-RU" sz="2400" dirty="0"/>
              <a:t>объём более 132 слов, то проверке подлежат только 120 слов, т.е. </a:t>
            </a:r>
            <a:r>
              <a:rPr lang="ru-RU" sz="2400" dirty="0" smtClean="0"/>
              <a:t>та часть </a:t>
            </a:r>
            <a:r>
              <a:rPr lang="ru-RU" sz="2400" dirty="0"/>
              <a:t>личного письма, которая соответствует требуемому объёму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46211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351" y="929616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4. При определении соответствия объёма представленной </a:t>
            </a:r>
            <a:r>
              <a:rPr lang="ru-RU" sz="2400" dirty="0" smtClean="0"/>
              <a:t>работы</a:t>
            </a:r>
            <a:r>
              <a:rPr lang="de-DE" sz="2400" dirty="0" smtClean="0"/>
              <a:t> </a:t>
            </a:r>
            <a:r>
              <a:rPr lang="ru-RU" sz="2400" dirty="0" smtClean="0"/>
              <a:t>требованиям </a:t>
            </a:r>
            <a:r>
              <a:rPr lang="ru-RU" sz="2400" dirty="0"/>
              <a:t>считаются все слова, с первого слова по последнее, </a:t>
            </a:r>
            <a:r>
              <a:rPr lang="ru-RU" sz="2400" dirty="0" smtClean="0"/>
              <a:t>включая</a:t>
            </a:r>
            <a:r>
              <a:rPr lang="de-DE" sz="2400" dirty="0" smtClean="0"/>
              <a:t> </a:t>
            </a:r>
            <a:r>
              <a:rPr lang="ru-RU" sz="2400" dirty="0" smtClean="0"/>
              <a:t>вспомогательные </a:t>
            </a:r>
            <a:r>
              <a:rPr lang="ru-RU" sz="2400" dirty="0"/>
              <a:t>глаголы, предлоги, артикли, частицы. В личном письме адрес, дата, подпись также подлежат подсчету.</a:t>
            </a:r>
          </a:p>
          <a:p>
            <a:r>
              <a:rPr lang="ru-RU" sz="2400" dirty="0"/>
              <a:t>При </a:t>
            </a:r>
            <a:r>
              <a:rPr lang="ru-RU" sz="2400" dirty="0" smtClean="0"/>
              <a:t>этом</a:t>
            </a:r>
            <a:r>
              <a:rPr lang="de-DE" sz="2400" dirty="0" smtClean="0"/>
              <a:t> </a:t>
            </a:r>
            <a:r>
              <a:rPr lang="ru-RU" sz="2400" dirty="0"/>
              <a:t>считаются как</a:t>
            </a:r>
            <a:r>
              <a:rPr lang="de-DE" sz="2400" dirty="0"/>
              <a:t> </a:t>
            </a:r>
            <a:r>
              <a:rPr lang="ru-RU" sz="2400" dirty="0"/>
              <a:t>одно </a:t>
            </a:r>
            <a:r>
              <a:rPr lang="ru-RU" sz="2400" dirty="0" smtClean="0"/>
              <a:t>слово:</a:t>
            </a:r>
            <a:endParaRPr lang="ru-RU" sz="2400" dirty="0"/>
          </a:p>
          <a:p>
            <a:r>
              <a:rPr lang="ru-RU" sz="2400" dirty="0"/>
              <a:t>− стяжённые (краткие) формы (например, </a:t>
            </a:r>
            <a:r>
              <a:rPr lang="ru-RU" sz="2400" dirty="0" err="1"/>
              <a:t>gibt´s</a:t>
            </a:r>
            <a:r>
              <a:rPr lang="ru-RU" sz="2400" dirty="0"/>
              <a:t>, </a:t>
            </a:r>
            <a:r>
              <a:rPr lang="ru-RU" sz="2400" dirty="0" err="1"/>
              <a:t>mach´s</a:t>
            </a:r>
            <a:r>
              <a:rPr lang="ru-RU" sz="2400" dirty="0" smtClean="0"/>
              <a:t>);</a:t>
            </a:r>
            <a:endParaRPr lang="ru-RU" sz="2400" dirty="0"/>
          </a:p>
          <a:p>
            <a:r>
              <a:rPr lang="ru-RU" sz="2400" dirty="0"/>
              <a:t>− числительные, выраженные цифрами (например, 5, 29, 2010, 123 204</a:t>
            </a:r>
            <a:r>
              <a:rPr lang="ru-RU" sz="2400" dirty="0" smtClean="0"/>
              <a:t>);</a:t>
            </a:r>
            <a:endParaRPr lang="ru-RU" sz="2400" dirty="0"/>
          </a:p>
          <a:p>
            <a:r>
              <a:rPr lang="ru-RU" sz="2400" dirty="0"/>
              <a:t>− числительные, выраженные </a:t>
            </a:r>
            <a:r>
              <a:rPr lang="ru-RU" sz="2400" dirty="0" smtClean="0"/>
              <a:t>словами;</a:t>
            </a:r>
            <a:endParaRPr lang="ru-RU" sz="2400" dirty="0"/>
          </a:p>
          <a:p>
            <a:r>
              <a:rPr lang="ru-RU" sz="2400" dirty="0"/>
              <a:t>− сложные слова (например, E-</a:t>
            </a:r>
            <a:r>
              <a:rPr lang="ru-RU" sz="2400" dirty="0" err="1"/>
              <a:t>mail</a:t>
            </a:r>
            <a:r>
              <a:rPr lang="ru-RU" sz="2400" dirty="0"/>
              <a:t>, TV-</a:t>
            </a:r>
            <a:r>
              <a:rPr lang="ru-RU" sz="2400" dirty="0" err="1"/>
              <a:t>Sendung</a:t>
            </a:r>
            <a:r>
              <a:rPr lang="ru-RU" sz="2400" dirty="0"/>
              <a:t>, DDR-</a:t>
            </a:r>
            <a:r>
              <a:rPr lang="ru-RU" sz="2400" dirty="0" err="1"/>
              <a:t>Mode</a:t>
            </a:r>
            <a:r>
              <a:rPr lang="ru-RU" sz="2400" dirty="0" smtClean="0"/>
              <a:t>);</a:t>
            </a:r>
            <a:endParaRPr lang="ru-RU" sz="2400" dirty="0"/>
          </a:p>
          <a:p>
            <a:r>
              <a:rPr lang="ru-RU" sz="2400" dirty="0"/>
              <a:t>− сокращения (например, USA, ABC, BRD</a:t>
            </a:r>
            <a:r>
              <a:rPr lang="ru-RU" sz="2400" dirty="0" smtClean="0"/>
              <a:t>).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131105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834</TotalTime>
  <Words>898</Words>
  <Application>Microsoft Office PowerPoint</Application>
  <PresentationFormat>Экран (4:3)</PresentationFormat>
  <Paragraphs>94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МОУ</cp:lastModifiedBy>
  <cp:revision>93</cp:revision>
  <dcterms:created xsi:type="dcterms:W3CDTF">2013-11-03T18:34:38Z</dcterms:created>
  <dcterms:modified xsi:type="dcterms:W3CDTF">2017-03-29T11:37:26Z</dcterms:modified>
</cp:coreProperties>
</file>